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715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5A8DF74F-AFE6-4DAD-8C8B-7E91A96DAA35}">
  <a:tblStyle styleId="{5A8DF74F-AFE6-4DAD-8C8B-7E91A96DAA35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143000" y="935302"/>
            <a:ext cx="6858000" cy="198966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143000" y="3001698"/>
            <a:ext cx="6858000" cy="13798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758943" y="-608939"/>
            <a:ext cx="3626115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5107914" y="1740032"/>
            <a:ext cx="4843198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107413" y="-174493"/>
            <a:ext cx="4843198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623888" y="1424782"/>
            <a:ext cx="7886700" cy="237728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623888" y="3824553"/>
            <a:ext cx="7886700" cy="125015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35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628650" y="1521354"/>
            <a:ext cx="38862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4629150" y="1521354"/>
            <a:ext cx="38862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629841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629842" y="1400969"/>
            <a:ext cx="3868340" cy="68659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629842" y="2087563"/>
            <a:ext cx="3868340" cy="307049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29150" y="1400969"/>
            <a:ext cx="3887391" cy="68659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29150" y="2087563"/>
            <a:ext cx="3887391" cy="307049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629841" y="381000"/>
            <a:ext cx="2949178" cy="13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887391" y="822855"/>
            <a:ext cx="4629150" cy="40613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629841" y="1714500"/>
            <a:ext cx="2949178" cy="317632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629841" y="381000"/>
            <a:ext cx="2949178" cy="13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3887391" y="822855"/>
            <a:ext cx="4629150" cy="40613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629841" y="1714500"/>
            <a:ext cx="2949178" cy="317632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ocs.google.com/document/d/1vfRIT7Jk-RixpA7-_8vWLpXgFuYi2rjecx2wn04E2x0/edit#heading=h.qftz32ls9wp8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ocs.google.com/document/d/1vfRIT7Jk-RixpA7-_8vWLpXgFuYi2rjecx2wn04E2x0/edit#heading=h.qftz32ls9wp8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1" Type="http://schemas.openxmlformats.org/officeDocument/2006/relationships/hyperlink" Target="https://docs.google.com/document/d/1vfRIT7Jk-RixpA7-_8vWLpXgFuYi2rjecx2wn04E2x0/edit#heading=h.z7e19fkuoh5" TargetMode="External"/><Relationship Id="rId10" Type="http://schemas.openxmlformats.org/officeDocument/2006/relationships/hyperlink" Target="https://docs.google.com/document/d/1vfRIT7Jk-RixpA7-_8vWLpXgFuYi2rjecx2wn04E2x0/edit#heading=h.epyvj98b4e7z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ocs.google.com/document/d/1vfRIT7Jk-RixpA7-_8vWLpXgFuYi2rjecx2wn04E2x0/edit#heading=h.qftz32ls9wp8" TargetMode="External"/><Relationship Id="rId4" Type="http://schemas.openxmlformats.org/officeDocument/2006/relationships/hyperlink" Target="https://docs.google.com/document/d/1vfRIT7Jk-RixpA7-_8vWLpXgFuYi2rjecx2wn04E2x0/edit#heading=h.7p6phpp9ttsf" TargetMode="External"/><Relationship Id="rId9" Type="http://schemas.openxmlformats.org/officeDocument/2006/relationships/hyperlink" Target="https://docs.google.com/document/d/1vfRIT7Jk-RixpA7-_8vWLpXgFuYi2rjecx2wn04E2x0/edit#heading=h.7bhshn5xd0pz" TargetMode="External"/><Relationship Id="rId5" Type="http://schemas.openxmlformats.org/officeDocument/2006/relationships/hyperlink" Target="https://docs.google.com/document/d/1vfRIT7Jk-RixpA7-_8vWLpXgFuYi2rjecx2wn04E2x0/edit#heading=h.251key1r59m" TargetMode="External"/><Relationship Id="rId6" Type="http://schemas.openxmlformats.org/officeDocument/2006/relationships/hyperlink" Target="https://docs.google.com/document/d/1vfRIT7Jk-RixpA7-_8vWLpXgFuYi2rjecx2wn04E2x0/edit#heading=h.n7cvorvgt330" TargetMode="External"/><Relationship Id="rId7" Type="http://schemas.openxmlformats.org/officeDocument/2006/relationships/hyperlink" Target="https://docs.google.com/document/d/1vfRIT7Jk-RixpA7-_8vWLpXgFuYi2rjecx2wn04E2x0/edit#heading=h.webl59lbqkvu" TargetMode="External"/><Relationship Id="rId8" Type="http://schemas.openxmlformats.org/officeDocument/2006/relationships/hyperlink" Target="https://docs.google.com/document/d/1vfRIT7Jk-RixpA7-_8vWLpXgFuYi2rjecx2wn04E2x0/edit#heading=h.z02cy2ebi32o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ocs.google.com/document/d/1N9-FTKL1GX2kmndIaSjbiJBxi0oykRYdJUjDkN2bFjE/edit#heading=h.um5mykgq9xsu" TargetMode="External"/><Relationship Id="rId4" Type="http://schemas.openxmlformats.org/officeDocument/2006/relationships/hyperlink" Target="https://docs.google.com/document/d/1N9-FTKL1GX2kmndIaSjbiJBxi0oykRYdJUjDkN2bFjE/edit#heading=h.2wf0vxxr629s" TargetMode="External"/><Relationship Id="rId5" Type="http://schemas.openxmlformats.org/officeDocument/2006/relationships/hyperlink" Target="https://docs.google.com/document/d/19HjZymfI8UyPt7QAgMXqIaTHj04OrCoN6D1H7YK3JvM/edit?usp=sharing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1" Type="http://schemas.openxmlformats.org/officeDocument/2006/relationships/image" Target="../media/image17.png"/><Relationship Id="rId10" Type="http://schemas.openxmlformats.org/officeDocument/2006/relationships/image" Target="../media/image11.png"/><Relationship Id="rId13" Type="http://schemas.openxmlformats.org/officeDocument/2006/relationships/image" Target="../media/image2.png"/><Relationship Id="rId1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20.png"/><Relationship Id="rId9" Type="http://schemas.openxmlformats.org/officeDocument/2006/relationships/image" Target="../media/image19.png"/><Relationship Id="rId5" Type="http://schemas.openxmlformats.org/officeDocument/2006/relationships/image" Target="../media/image18.png"/><Relationship Id="rId6" Type="http://schemas.openxmlformats.org/officeDocument/2006/relationships/image" Target="../media/image7.png"/><Relationship Id="rId7" Type="http://schemas.openxmlformats.org/officeDocument/2006/relationships/image" Target="../media/image16.png"/><Relationship Id="rId8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21.png"/><Relationship Id="rId9" Type="http://schemas.openxmlformats.org/officeDocument/2006/relationships/image" Target="../media/image1.png"/><Relationship Id="rId5" Type="http://schemas.openxmlformats.org/officeDocument/2006/relationships/image" Target="../media/image9.png"/><Relationship Id="rId6" Type="http://schemas.openxmlformats.org/officeDocument/2006/relationships/image" Target="../media/image3.png"/><Relationship Id="rId7" Type="http://schemas.openxmlformats.org/officeDocument/2006/relationships/image" Target="../media/image5.png"/><Relationship Id="rId8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1143000" y="935302"/>
            <a:ext cx="6858000" cy="19896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0" i="0" lang="en-US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repositories</a:t>
            </a:r>
            <a:endParaRPr b="0" i="0" sz="4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143000" y="3001698"/>
            <a:ext cx="6858000" cy="13798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Henning Hermjakob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Rafael Jimenez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2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0" i="0" lang="en-U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Objectives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2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1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Describe data repositories using Bioschemas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compliant markup so data repositories can </a:t>
            </a:r>
            <a:r>
              <a:rPr b="1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 more easily indexed by search engines and registries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1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Evaluate how registries should collect structured metadata 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exposed by data repositories to </a:t>
            </a:r>
            <a:r>
              <a:rPr b="1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facilitate an automatic or semiautomatic update their records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present </a:t>
            </a:r>
            <a:r>
              <a:rPr b="1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consistent descriptions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Explore how to collect structured </a:t>
            </a:r>
            <a:r>
              <a:rPr b="1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metadata for 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some of the </a:t>
            </a:r>
            <a:r>
              <a:rPr b="1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metrics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proposed by the ELIXIR data platform.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3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0" i="0" lang="en-U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Milestones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23"/>
          <p:cNvSpPr txBox="1"/>
          <p:nvPr>
            <p:ph idx="1" type="body"/>
          </p:nvPr>
        </p:nvSpPr>
        <p:spPr>
          <a:xfrm>
            <a:off x="628650" y="1241778"/>
            <a:ext cx="7886700" cy="34721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Arial"/>
              <a:buChar char="•"/>
            </a:pPr>
            <a:r>
              <a:rPr b="0" i="0" lang="en-US" sz="18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1.M1 - Identify needs and define technical use cases</a:t>
            </a:r>
            <a:endParaRPr/>
          </a:p>
          <a:p>
            <a:pPr indent="-171450" lvl="1" marL="514350" marR="0" rtl="0" algn="l">
              <a:lnSpc>
                <a:spcPct val="7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72"/>
              <a:buFont typeface="Arial"/>
              <a:buChar char="•"/>
            </a:pPr>
            <a:r>
              <a:rPr b="0" i="0" lang="en-US" sz="157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Describe and justify use cases. Potential use cases are: identifiers, access interfaces, citation, data release reports, metrics, ...</a:t>
            </a:r>
            <a:endParaRPr/>
          </a:p>
          <a:p>
            <a:pPr indent="-171450" lvl="0" marL="171450" marR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Arial"/>
              <a:buChar char="•"/>
            </a:pPr>
            <a:r>
              <a:rPr b="0" i="0" lang="en-US" sz="18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1.M2 - Analysis and mapping of metadata already used in existing registries and data repositories.</a:t>
            </a:r>
            <a:endParaRPr/>
          </a:p>
          <a:p>
            <a:pPr indent="-171450" lvl="0" marL="171450" marR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Arial"/>
              <a:buChar char="•"/>
            </a:pPr>
            <a:r>
              <a:rPr b="0" i="0" lang="en-US" sz="18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1.M3 - Define minimum information guideline based on mapping results</a:t>
            </a:r>
            <a:endParaRPr/>
          </a:p>
          <a:p>
            <a:pPr indent="-171450" lvl="1" marL="514350" marR="0" rtl="0" algn="l">
              <a:lnSpc>
                <a:spcPct val="7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72"/>
              <a:buFont typeface="Arial"/>
              <a:buChar char="•"/>
            </a:pPr>
            <a:r>
              <a:rPr b="0" i="0" lang="en-US" sz="157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Identify a minimum set of common properties</a:t>
            </a:r>
            <a:endParaRPr/>
          </a:p>
          <a:p>
            <a:pPr indent="-171450" lvl="1" marL="514350" marR="0" rtl="0" algn="l">
              <a:lnSpc>
                <a:spcPct val="7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72"/>
              <a:buFont typeface="Arial"/>
              <a:buChar char="•"/>
            </a:pPr>
            <a:r>
              <a:rPr b="0" i="0" lang="en-US" sz="157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Identify domain specific properties not common but required by specific use cases</a:t>
            </a:r>
            <a:endParaRPr/>
          </a:p>
          <a:p>
            <a:pPr indent="-171450" lvl="0" marL="171450" marR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Arial"/>
              <a:buChar char="•"/>
            </a:pPr>
            <a:r>
              <a:rPr b="0" i="0" lang="en-US" sz="18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1.M4 - Test adoption and improve specification with selected data repositories</a:t>
            </a:r>
            <a:endParaRPr/>
          </a:p>
          <a:p>
            <a:pPr indent="-171450" lvl="0" marL="171450" marR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Arial"/>
              <a:buChar char="•"/>
            </a:pPr>
            <a:r>
              <a:rPr b="0" i="0" lang="en-US" sz="18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1.M5 - Test how registries could ingest structured data exposed by data repositories</a:t>
            </a:r>
            <a:endParaRPr/>
          </a:p>
          <a:p>
            <a:pPr indent="-171450" lvl="0" marL="171450" marR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Arial"/>
              <a:buChar char="•"/>
            </a:pPr>
            <a:r>
              <a:rPr b="0" i="0" lang="en-US" sz="18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1.M6 - Propose any new suggested types or properties to schema.org</a:t>
            </a:r>
            <a:endParaRPr b="0" i="0" sz="18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23" name="Google Shape;223;p23"/>
          <p:cNvGraphicFramePr/>
          <p:nvPr/>
        </p:nvGraphicFramePr>
        <p:xfrm>
          <a:off x="0" y="471388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{5A8DF74F-AFE6-4DAD-8C8B-7E91A96DAA35}</a:tableStyleId>
              </a:tblPr>
              <a:tblGrid>
                <a:gridCol w="413025"/>
                <a:gridCol w="2093550"/>
                <a:gridCol w="555425"/>
                <a:gridCol w="541200"/>
                <a:gridCol w="598150"/>
                <a:gridCol w="512700"/>
                <a:gridCol w="541200"/>
                <a:gridCol w="555425"/>
                <a:gridCol w="583925"/>
                <a:gridCol w="512700"/>
                <a:gridCol w="469975"/>
                <a:gridCol w="541200"/>
                <a:gridCol w="512700"/>
                <a:gridCol w="512700"/>
              </a:tblGrid>
              <a:tr h="2561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ID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Subproject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Mar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Apr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May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Jun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Jul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Aug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Sep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Oct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Nov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Dec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Jan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Feb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52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6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600" u="sng" cap="none" strike="noStrike">
                          <a:solidFill>
                            <a:schemeClr val="hlink"/>
                          </a:solidFill>
                          <a:latin typeface="Arial"/>
                          <a:ea typeface="Arial"/>
                          <a:cs typeface="Arial"/>
                          <a:sym typeface="Arial"/>
                          <a:hlinkClick r:id="rId3"/>
                        </a:rPr>
                        <a:t>Data repositories</a:t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1.M1</a:t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1.M2</a:t>
                      </a:r>
                      <a:b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1.M3</a:t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sng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1.D1</a:t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1.M4</a:t>
                      </a:r>
                      <a:endParaRPr sz="2800" u="none" cap="none" strike="noStrike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sng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1.D2</a:t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1.M5</a:t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sng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1.D3</a:t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1.M6</a:t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4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0" i="0" lang="en-U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Deliverables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24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b="0" i="0" lang="en-US" sz="21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1.D1 - Bioschemas specification</a:t>
            </a:r>
            <a:endParaRPr b="0" i="0" sz="2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b="0" i="0" lang="en-US" sz="21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1.D2 - Data repository using Bioschemas compliant markup</a:t>
            </a:r>
            <a:endParaRPr b="0" i="0" sz="2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b="0" i="0" lang="en-US" sz="21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1.D3 - Data registry using Bioschemas compliant markup</a:t>
            </a:r>
            <a:endParaRPr b="0" i="0" sz="2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30" name="Google Shape;230;p24"/>
          <p:cNvGraphicFramePr/>
          <p:nvPr/>
        </p:nvGraphicFramePr>
        <p:xfrm>
          <a:off x="0" y="471388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{5A8DF74F-AFE6-4DAD-8C8B-7E91A96DAA35}</a:tableStyleId>
              </a:tblPr>
              <a:tblGrid>
                <a:gridCol w="413025"/>
                <a:gridCol w="2093550"/>
                <a:gridCol w="555425"/>
                <a:gridCol w="541200"/>
                <a:gridCol w="598150"/>
                <a:gridCol w="512700"/>
                <a:gridCol w="541200"/>
                <a:gridCol w="555425"/>
                <a:gridCol w="583925"/>
                <a:gridCol w="512700"/>
                <a:gridCol w="469975"/>
                <a:gridCol w="541200"/>
                <a:gridCol w="512700"/>
                <a:gridCol w="512700"/>
              </a:tblGrid>
              <a:tr h="2561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ID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Subproject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Mar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Apr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May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Jun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Jul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Aug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Sep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Oct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Nov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Dec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Jan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Feb</a:t>
                      </a:r>
                      <a:endParaRPr sz="2400" u="none" cap="none" strike="noStrike"/>
                    </a:p>
                  </a:txBody>
                  <a:tcPr marT="71200" marB="71200" marR="71200" marL="71200" anchor="b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52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6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600" u="sng" cap="none" strike="noStrike">
                          <a:solidFill>
                            <a:schemeClr val="hlink"/>
                          </a:solidFill>
                          <a:latin typeface="Arial"/>
                          <a:ea typeface="Arial"/>
                          <a:cs typeface="Arial"/>
                          <a:sym typeface="Arial"/>
                          <a:hlinkClick r:id="rId3"/>
                        </a:rPr>
                        <a:t>Data repositories</a:t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1.M1</a:t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1.M2</a:t>
                      </a:r>
                      <a:b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1.M3</a:t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sng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1.D1</a:t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1.M4</a:t>
                      </a:r>
                      <a:endParaRPr sz="2800" u="none" cap="none" strike="noStrike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sng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1.D2</a:t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1.M5</a:t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sng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1.D3</a:t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1.M6</a:t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800" u="none" cap="none" strike="noStrike"/>
                    </a:p>
                  </a:txBody>
                  <a:tcPr marT="63500" marB="63500" marR="63500" marL="63500">
                    <a:lnL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5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0" i="0" lang="en-U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Stakeholders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5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2100"/>
              <a:buFont typeface="Arial"/>
              <a:buChar char="•"/>
            </a:pPr>
            <a:r>
              <a:rPr b="0" i="0" lang="en-US" sz="2100" u="sng" cap="none" strike="noStrike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Identifiers.org (2)</a:t>
            </a:r>
            <a:r>
              <a:rPr b="0" i="0" lang="en-US" sz="2100" u="none" cap="none" strike="noStrike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0" i="0" lang="en-US" sz="2100" u="sng" cap="none" strike="noStrike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BioSharing (2), UniProt (1), PDBe (1)</a:t>
            </a:r>
            <a:r>
              <a:rPr b="0" i="0" lang="en-US" sz="2100" u="none" cap="none" strike="noStrike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0" i="0" lang="en-US" sz="2100" u="sng" cap="none" strike="noStrike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Pfam (1)</a:t>
            </a:r>
            <a:endParaRPr b="0" i="0" sz="2100" u="none" cap="none" strike="noStrike">
              <a:solidFill>
                <a:srgbClr val="54813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ial"/>
              <a:buChar char="•"/>
            </a:pPr>
            <a:r>
              <a:rPr b="0" i="0" lang="en-US" sz="2100" u="sng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Biosamples</a:t>
            </a: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0" i="0" lang="en-US" sz="2100" u="sng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DATS</a:t>
            </a: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0" i="0" lang="en-US" sz="2100" u="sng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OLS</a:t>
            </a: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0" i="0" lang="en-US" sz="2100" u="sng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Molgenis</a:t>
            </a:r>
            <a:endParaRPr b="0" i="0" sz="2100" u="sng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2F5496"/>
              </a:buClr>
              <a:buSzPts val="2100"/>
              <a:buFont typeface="Arial"/>
              <a:buChar char="•"/>
            </a:pPr>
            <a:r>
              <a:rPr b="0" i="0" lang="en-US" sz="2100" u="sng" cap="none" strike="noStrike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Bio.Tools</a:t>
            </a: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0" i="0" lang="en-US" sz="2100" u="sng" cap="none" strike="noStrike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COPaKB</a:t>
            </a: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0" i="0" lang="en-US" sz="2100" u="sng" cap="none" strike="noStrike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HPA, Beacon Network</a:t>
            </a: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0" i="0" lang="en-US" sz="2100" u="sng" cap="none" strike="noStrike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BioCatalogue</a:t>
            </a: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0" i="0" lang="en-US" sz="2100" u="sng" cap="none" strike="noStrike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EZID/Name2thing</a:t>
            </a: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0" i="0" lang="en-US" sz="2100" u="sng" cap="none" strike="noStrike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UKCRC Tissue Directory</a:t>
            </a: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0" i="0" lang="en-US" sz="2100" u="sng" cap="none" strike="noStrike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TeSS</a:t>
            </a: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0" i="0" lang="en-US" sz="2100" u="sng" cap="none" strike="noStrike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Force11 data citation group</a:t>
            </a:r>
            <a:endParaRPr b="0" i="0" sz="2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BBMRI-ERIC Directory, BBMRI-ERIC, Data harmonization toolset (MDR..), BIBBOX, OMICsDI, transPLANT, EGA, BRENDA, EMBL-EBI search, IMPC, Biodbcore, DCAT, BBMRI-NL biobank catalogue, RD-connect sample catalogue, CHD7.org, DEB-Central.org, Gene3D, Datacite</a:t>
            </a:r>
            <a:endParaRPr b="0" i="0" sz="2100" u="sng" cap="none" strike="noStrike">
              <a:solidFill>
                <a:srgbClr val="2F549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6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0" i="0" lang="en-U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Alignment with ELIXIR use cases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42" name="Google Shape;242;p26"/>
          <p:cNvGraphicFramePr/>
          <p:nvPr/>
        </p:nvGraphicFramePr>
        <p:xfrm>
          <a:off x="628649" y="207160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{5A8DF74F-AFE6-4DAD-8C8B-7E91A96DAA35}</a:tableStyleId>
              </a:tblPr>
              <a:tblGrid>
                <a:gridCol w="1196875"/>
                <a:gridCol w="440950"/>
                <a:gridCol w="2103950"/>
                <a:gridCol w="491350"/>
                <a:gridCol w="440950"/>
                <a:gridCol w="466150"/>
                <a:gridCol w="466150"/>
                <a:gridCol w="466150"/>
                <a:gridCol w="453550"/>
                <a:gridCol w="466150"/>
                <a:gridCol w="453550"/>
                <a:gridCol w="440950"/>
              </a:tblGrid>
              <a:tr h="2008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Category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ID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Subproject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05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MaU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05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PlU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05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RaU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05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HuP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05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DaP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05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ToP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05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CoP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05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InP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05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TrP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186725">
                <a:tc rowSpan="6"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Life sciences Content Types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sng" cap="none" strike="noStrike">
                          <a:solidFill>
                            <a:schemeClr val="hlink"/>
                          </a:solidFill>
                          <a:latin typeface="Arial"/>
                          <a:ea typeface="Arial"/>
                          <a:cs typeface="Arial"/>
                          <a:sym typeface="Arial"/>
                          <a:hlinkClick r:id="rId3"/>
                        </a:rPr>
                        <a:t>Data repositories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599"/>
                    </a:solidFill>
                  </a:tcPr>
                </a:tc>
              </a:tr>
              <a:tr h="147725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sng" cap="none" strike="noStrike">
                          <a:solidFill>
                            <a:schemeClr val="hlink"/>
                          </a:solidFill>
                          <a:latin typeface="Arial"/>
                          <a:ea typeface="Arial"/>
                          <a:cs typeface="Arial"/>
                          <a:sym typeface="Arial"/>
                          <a:hlinkClick r:id="rId4"/>
                        </a:rPr>
                        <a:t>Datasets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5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sng" cap="none" strike="noStrike">
                          <a:solidFill>
                            <a:schemeClr val="hlink"/>
                          </a:solidFill>
                          <a:latin typeface="Arial"/>
                          <a:ea typeface="Arial"/>
                          <a:cs typeface="Arial"/>
                          <a:sym typeface="Arial"/>
                          <a:hlinkClick r:id="rId5"/>
                        </a:rPr>
                        <a:t>Beacons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5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sng" cap="none" strike="noStrike">
                          <a:solidFill>
                            <a:schemeClr val="hlink"/>
                          </a:solidFill>
                          <a:latin typeface="Arial"/>
                          <a:ea typeface="Arial"/>
                          <a:cs typeface="Arial"/>
                          <a:sym typeface="Arial"/>
                          <a:hlinkClick r:id="rId6"/>
                        </a:rPr>
                        <a:t>Samples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5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sng" cap="none" strike="noStrike">
                          <a:solidFill>
                            <a:schemeClr val="hlink"/>
                          </a:solidFill>
                          <a:latin typeface="Arial"/>
                          <a:ea typeface="Arial"/>
                          <a:cs typeface="Arial"/>
                          <a:sym typeface="Arial"/>
                          <a:hlinkClick r:id="rId7"/>
                        </a:rPr>
                        <a:t>Phenotypes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5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6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sng" cap="none" strike="noStrike">
                          <a:solidFill>
                            <a:schemeClr val="hlink"/>
                          </a:solidFill>
                          <a:latin typeface="Arial"/>
                          <a:ea typeface="Arial"/>
                          <a:cs typeface="Arial"/>
                          <a:sym typeface="Arial"/>
                          <a:hlinkClick r:id="rId8"/>
                        </a:rPr>
                        <a:t>Protein annotations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500">
                <a:tc rowSpan="2"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Discovery and Validation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sng" cap="none" strike="noStrike">
                          <a:solidFill>
                            <a:schemeClr val="hlink"/>
                          </a:solidFill>
                          <a:latin typeface="Arial"/>
                          <a:ea typeface="Arial"/>
                          <a:cs typeface="Arial"/>
                          <a:sym typeface="Arial"/>
                          <a:hlinkClick r:id="rId9"/>
                        </a:rPr>
                        <a:t>Bioschemas registry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5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8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sng" cap="none" strike="noStrike">
                          <a:solidFill>
                            <a:schemeClr val="hlink"/>
                          </a:solidFill>
                          <a:latin typeface="Arial"/>
                          <a:ea typeface="Arial"/>
                          <a:cs typeface="Arial"/>
                          <a:sym typeface="Arial"/>
                          <a:hlinkClick r:id="rId10"/>
                        </a:rPr>
                        <a:t>Bioschemas validation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5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Community Support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9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sng" cap="none" strike="noStrike">
                          <a:solidFill>
                            <a:schemeClr val="hlink"/>
                          </a:solidFill>
                          <a:latin typeface="Arial"/>
                          <a:ea typeface="Arial"/>
                          <a:cs typeface="Arial"/>
                          <a:sym typeface="Arial"/>
                          <a:hlinkClick r:id="rId11"/>
                        </a:rPr>
                        <a:t>Project and community coordination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600" u="none" cap="none" strike="noStrike"/>
                    </a:p>
                  </a:txBody>
                  <a:tcPr marT="47300" marB="47300" marR="47300" marL="473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43" name="Google Shape;243;p26"/>
          <p:cNvSpPr/>
          <p:nvPr/>
        </p:nvSpPr>
        <p:spPr>
          <a:xfrm>
            <a:off x="628649" y="1533211"/>
            <a:ext cx="7886701" cy="7001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i="0" lang="en-US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MaU = Marine metagenomics use case, PlU = </a:t>
            </a:r>
            <a:r>
              <a:rPr i="0" lang="en-US" sz="11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Plant sciences</a:t>
            </a:r>
            <a:r>
              <a:rPr i="0" lang="en-US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use case, RaU = </a:t>
            </a:r>
            <a:r>
              <a:rPr i="0" lang="en-US" sz="11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Rare disease</a:t>
            </a:r>
            <a:r>
              <a:rPr i="0" lang="en-US" sz="1100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i="0" lang="en-US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 case, HuU = Human data use case, DaP = Data platform, ToP = Tools platform, CoP = Compute platform, InP = Interoperability platform, TrP = Training platform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7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0" i="0" lang="en-U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References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7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b="0" i="0" lang="en-US" sz="21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06- Automating the collection of “data repositories” metadata</a:t>
            </a:r>
            <a:endParaRPr b="0" i="0" sz="2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b="0" i="0" lang="en-US" sz="21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03- Data release reports with Schema.org</a:t>
            </a:r>
            <a:endParaRPr b="0" i="0" sz="2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b="0" i="0" lang="en-US" sz="21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Data repositories draft specification</a:t>
            </a:r>
            <a:endParaRPr b="0" i="0" sz="2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0" i="0" lang="en-U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repositories subproject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91" name="Google Shape;91;p14"/>
          <p:cNvGraphicFramePr/>
          <p:nvPr/>
        </p:nvGraphicFramePr>
        <p:xfrm>
          <a:off x="628650" y="157025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{5A8DF74F-AFE6-4DAD-8C8B-7E91A96DAA35}</a:tableStyleId>
              </a:tblPr>
              <a:tblGrid>
                <a:gridCol w="2161250"/>
                <a:gridCol w="5725450"/>
              </a:tblGrid>
              <a:tr h="2932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1" lang="en-US" sz="16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Lead</a:t>
                      </a:r>
                      <a:endParaRPr sz="1800" u="none" cap="none" strike="noStrike"/>
                    </a:p>
                  </a:txBody>
                  <a:tcPr marT="63200" marB="63200" marR="63200" marL="632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6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EMBL-EBI (Henning Hermjakob)</a:t>
                      </a:r>
                      <a:endParaRPr sz="1800" u="none" cap="none" strike="noStrike"/>
                    </a:p>
                  </a:txBody>
                  <a:tcPr marT="63200" marB="63200" marR="63200" marL="632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32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1" lang="en-US" sz="16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Members</a:t>
                      </a:r>
                      <a:endParaRPr sz="1800" u="none" cap="none" strike="noStrike"/>
                    </a:p>
                  </a:txBody>
                  <a:tcPr marT="63200" marB="63200" marR="63200" marL="632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6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EMBL-EBI, ELIXIR UK</a:t>
                      </a:r>
                      <a:endParaRPr sz="1800" u="none" cap="none" strike="noStrike"/>
                    </a:p>
                  </a:txBody>
                  <a:tcPr marT="63200" marB="63200" marR="63200" marL="632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32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1" lang="en-US" sz="16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Delivery</a:t>
                      </a:r>
                      <a:endParaRPr sz="1800" u="none" cap="none" strike="noStrike"/>
                    </a:p>
                  </a:txBody>
                  <a:tcPr marT="63200" marB="63200" marR="63200" marL="632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6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Starting from 1 January 2017 for a period of 12 months</a:t>
                      </a:r>
                      <a:endParaRPr sz="1800" u="none" cap="none" strike="noStrike"/>
                    </a:p>
                  </a:txBody>
                  <a:tcPr marT="63200" marB="63200" marR="63200" marL="632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32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1" lang="en-US" sz="16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Funding</a:t>
                      </a:r>
                      <a:endParaRPr sz="1800" u="none" cap="none" strike="noStrike"/>
                    </a:p>
                  </a:txBody>
                  <a:tcPr marT="63200" marB="63200" marR="63200" marL="632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6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ELIXIR Bioschemas implementation study (7PMs)</a:t>
                      </a:r>
                      <a:endParaRPr sz="1800" u="none" cap="none" strike="noStrike"/>
                    </a:p>
                  </a:txBody>
                  <a:tcPr marT="63200" marB="63200" marR="63200" marL="632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92" name="Google Shape;92;p14"/>
          <p:cNvSpPr/>
          <p:nvPr/>
        </p:nvSpPr>
        <p:spPr>
          <a:xfrm>
            <a:off x="628650" y="27463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b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ctrTitle"/>
          </p:nvPr>
        </p:nvSpPr>
        <p:spPr>
          <a:xfrm>
            <a:off x="1143000" y="935302"/>
            <a:ext cx="6858000" cy="19896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0" i="0" lang="en-US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repositories</a:t>
            </a:r>
            <a:endParaRPr b="0" i="0" sz="4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8" name="Google Shape;9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94983" y="3466695"/>
            <a:ext cx="1354457" cy="84653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04517" y="3709104"/>
            <a:ext cx="1330521" cy="441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0840" y="3501195"/>
            <a:ext cx="1636634" cy="9819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186819" y="3709105"/>
            <a:ext cx="1555357" cy="48363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 txBox="1"/>
          <p:nvPr/>
        </p:nvSpPr>
        <p:spPr>
          <a:xfrm>
            <a:off x="7628708" y="3596977"/>
            <a:ext cx="53893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55635" y="558637"/>
            <a:ext cx="674298" cy="5156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6"/>
          <p:cNvSpPr txBox="1"/>
          <p:nvPr/>
        </p:nvSpPr>
        <p:spPr>
          <a:xfrm>
            <a:off x="7835086" y="158527"/>
            <a:ext cx="111539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Metrics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6"/>
          <p:cNvSpPr txBox="1"/>
          <p:nvPr/>
        </p:nvSpPr>
        <p:spPr>
          <a:xfrm>
            <a:off x="5735961" y="3769531"/>
            <a:ext cx="1101007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Citations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0" name="Google Shape;11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1718" y="517346"/>
            <a:ext cx="1599529" cy="171743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 txBox="1"/>
          <p:nvPr/>
        </p:nvSpPr>
        <p:spPr>
          <a:xfrm>
            <a:off x="302635" y="161482"/>
            <a:ext cx="155907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Description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" name="Google Shape;112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94369" y="524393"/>
            <a:ext cx="1198152" cy="17103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333317" y="496111"/>
            <a:ext cx="2282701" cy="17386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970175" y="4128350"/>
            <a:ext cx="439275" cy="16319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357681" y="4083098"/>
            <a:ext cx="2093016" cy="1631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671246" y="4109055"/>
            <a:ext cx="979623" cy="1631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298506" y="4083098"/>
            <a:ext cx="1895863" cy="1631902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6"/>
          <p:cNvSpPr txBox="1"/>
          <p:nvPr/>
        </p:nvSpPr>
        <p:spPr>
          <a:xfrm>
            <a:off x="200509" y="3730942"/>
            <a:ext cx="1000287" cy="3588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Contact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6"/>
          <p:cNvSpPr txBox="1"/>
          <p:nvPr/>
        </p:nvSpPr>
        <p:spPr>
          <a:xfrm>
            <a:off x="4538774" y="3769531"/>
            <a:ext cx="102143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Funding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>
            <a:off x="2242707" y="3750236"/>
            <a:ext cx="1000287" cy="3588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License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6"/>
          <p:cNvSpPr txBox="1"/>
          <p:nvPr/>
        </p:nvSpPr>
        <p:spPr>
          <a:xfrm>
            <a:off x="5229818" y="165575"/>
            <a:ext cx="13638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Release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6"/>
          <p:cNvSpPr txBox="1"/>
          <p:nvPr/>
        </p:nvSpPr>
        <p:spPr>
          <a:xfrm>
            <a:off x="2078875" y="165575"/>
            <a:ext cx="14208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Download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Google Shape;123;p16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3635453" y="511415"/>
            <a:ext cx="1420814" cy="1723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6"/>
          <p:cNvPicPr preferRelativeResize="0"/>
          <p:nvPr/>
        </p:nvPicPr>
        <p:blipFill rotWithShape="1">
          <a:blip r:embed="rId12">
            <a:alphaModFix/>
          </a:blip>
          <a:srcRect b="32721" l="0" r="0" t="0"/>
          <a:stretch/>
        </p:blipFill>
        <p:spPr>
          <a:xfrm>
            <a:off x="7044842" y="4128350"/>
            <a:ext cx="571055" cy="1612607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6"/>
          <p:cNvSpPr txBox="1"/>
          <p:nvPr/>
        </p:nvSpPr>
        <p:spPr>
          <a:xfrm>
            <a:off x="3541474" y="165659"/>
            <a:ext cx="63190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APIs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16"/>
          <p:cNvSpPr txBox="1"/>
          <p:nvPr/>
        </p:nvSpPr>
        <p:spPr>
          <a:xfrm>
            <a:off x="6850452" y="3771634"/>
            <a:ext cx="1010661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Authors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7" name="Google Shape;127;p16"/>
          <p:cNvCxnSpPr/>
          <p:nvPr/>
        </p:nvCxnSpPr>
        <p:spPr>
          <a:xfrm>
            <a:off x="1567543" y="2100523"/>
            <a:ext cx="1836646" cy="629614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28" name="Google Shape;128;p16"/>
          <p:cNvCxnSpPr/>
          <p:nvPr/>
        </p:nvCxnSpPr>
        <p:spPr>
          <a:xfrm flipH="1" rot="10800000">
            <a:off x="1567543" y="3187011"/>
            <a:ext cx="1801738" cy="623896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29" name="Google Shape;129;p16"/>
          <p:cNvCxnSpPr/>
          <p:nvPr/>
        </p:nvCxnSpPr>
        <p:spPr>
          <a:xfrm flipH="1" rot="10800000">
            <a:off x="3242994" y="3376886"/>
            <a:ext cx="274955" cy="354056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0" name="Google Shape;130;p16"/>
          <p:cNvCxnSpPr/>
          <p:nvPr/>
        </p:nvCxnSpPr>
        <p:spPr>
          <a:xfrm rot="10800000">
            <a:off x="2901614" y="2125096"/>
            <a:ext cx="742379" cy="391439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1" name="Google Shape;131;p16"/>
          <p:cNvCxnSpPr/>
          <p:nvPr/>
        </p:nvCxnSpPr>
        <p:spPr>
          <a:xfrm flipH="1" rot="10800000">
            <a:off x="4173378" y="2051564"/>
            <a:ext cx="172482" cy="535369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2" name="Google Shape;132;p16"/>
          <p:cNvCxnSpPr/>
          <p:nvPr/>
        </p:nvCxnSpPr>
        <p:spPr>
          <a:xfrm flipH="1" rot="10800000">
            <a:off x="4540382" y="2081316"/>
            <a:ext cx="1757089" cy="648821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3" name="Google Shape;133;p16"/>
          <p:cNvCxnSpPr/>
          <p:nvPr/>
        </p:nvCxnSpPr>
        <p:spPr>
          <a:xfrm>
            <a:off x="4692782" y="2882538"/>
            <a:ext cx="3488897" cy="14464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4" name="Google Shape;134;p16"/>
          <p:cNvCxnSpPr>
            <a:endCxn id="126" idx="0"/>
          </p:cNvCxnSpPr>
          <p:nvPr/>
        </p:nvCxnSpPr>
        <p:spPr>
          <a:xfrm>
            <a:off x="4671383" y="3156334"/>
            <a:ext cx="2684400" cy="615300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5" name="Google Shape;135;p16"/>
          <p:cNvCxnSpPr/>
          <p:nvPr/>
        </p:nvCxnSpPr>
        <p:spPr>
          <a:xfrm>
            <a:off x="4538774" y="3364059"/>
            <a:ext cx="1595661" cy="483323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6" name="Google Shape;136;p16"/>
          <p:cNvCxnSpPr>
            <a:endCxn id="119" idx="0"/>
          </p:cNvCxnSpPr>
          <p:nvPr/>
        </p:nvCxnSpPr>
        <p:spPr>
          <a:xfrm>
            <a:off x="4227490" y="3388831"/>
            <a:ext cx="822000" cy="380700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7" name="Google Shape;137;p16"/>
          <p:cNvCxnSpPr/>
          <p:nvPr/>
        </p:nvCxnSpPr>
        <p:spPr>
          <a:xfrm>
            <a:off x="1418875" y="2922126"/>
            <a:ext cx="1887616" cy="12468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38" name="Google Shape;138;p16"/>
          <p:cNvSpPr txBox="1"/>
          <p:nvPr/>
        </p:nvSpPr>
        <p:spPr>
          <a:xfrm>
            <a:off x="407661" y="2730136"/>
            <a:ext cx="46296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9" name="Google Shape;139;p16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3236855" y="2516111"/>
            <a:ext cx="1636634" cy="9819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7"/>
          <p:cNvSpPr txBox="1"/>
          <p:nvPr>
            <p:ph type="ctrTitle"/>
          </p:nvPr>
        </p:nvSpPr>
        <p:spPr>
          <a:xfrm>
            <a:off x="1143000" y="935302"/>
            <a:ext cx="6858000" cy="19896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1" i="0" lang="en-US" sz="45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Registries</a:t>
            </a:r>
            <a:r>
              <a:rPr b="0" i="0" lang="en-US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</a:t>
            </a:r>
            <a:br>
              <a:rPr b="0" i="0" lang="en-US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repositories</a:t>
            </a:r>
            <a:endParaRPr b="0" i="0" sz="4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7"/>
          <p:cNvSpPr txBox="1"/>
          <p:nvPr/>
        </p:nvSpPr>
        <p:spPr>
          <a:xfrm>
            <a:off x="7628708" y="3596977"/>
            <a:ext cx="53893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2537" y="3641766"/>
            <a:ext cx="2677008" cy="6904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" name="Google Shape;147;p17"/>
          <p:cNvGrpSpPr/>
          <p:nvPr/>
        </p:nvGrpSpPr>
        <p:grpSpPr>
          <a:xfrm>
            <a:off x="514975" y="3509052"/>
            <a:ext cx="1256049" cy="1059671"/>
            <a:chOff x="3083603" y="3658915"/>
            <a:chExt cx="1079504" cy="910728"/>
          </a:xfrm>
        </p:grpSpPr>
        <p:pic>
          <p:nvPicPr>
            <p:cNvPr id="148" name="Google Shape;148;p1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345961" y="3658915"/>
              <a:ext cx="619760" cy="61976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9" name="Google Shape;149;p17"/>
            <p:cNvSpPr txBox="1"/>
            <p:nvPr/>
          </p:nvSpPr>
          <p:spPr>
            <a:xfrm>
              <a:off x="3083603" y="4278675"/>
              <a:ext cx="1079504" cy="2909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Identifier.org</a:t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0" name="Google Shape;150;p17"/>
          <p:cNvGrpSpPr/>
          <p:nvPr/>
        </p:nvGrpSpPr>
        <p:grpSpPr>
          <a:xfrm>
            <a:off x="5389292" y="3509052"/>
            <a:ext cx="1295376" cy="962206"/>
            <a:chOff x="5389294" y="3596977"/>
            <a:chExt cx="1113304" cy="826963"/>
          </a:xfrm>
        </p:grpSpPr>
        <p:pic>
          <p:nvPicPr>
            <p:cNvPr id="151" name="Google Shape;151;p17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389294" y="3596977"/>
              <a:ext cx="1019908" cy="77003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2" name="Google Shape;152;p17"/>
            <p:cNvSpPr txBox="1"/>
            <p:nvPr/>
          </p:nvSpPr>
          <p:spPr>
            <a:xfrm>
              <a:off x="5719573" y="4132972"/>
              <a:ext cx="783025" cy="2909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Bio.tools</a:t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18"/>
          <p:cNvGrpSpPr/>
          <p:nvPr/>
        </p:nvGrpSpPr>
        <p:grpSpPr>
          <a:xfrm>
            <a:off x="119074" y="1162921"/>
            <a:ext cx="8884307" cy="4557687"/>
            <a:chOff x="259752" y="318857"/>
            <a:chExt cx="7600571" cy="3681789"/>
          </a:xfrm>
        </p:grpSpPr>
        <p:pic>
          <p:nvPicPr>
            <p:cNvPr id="158" name="Google Shape;158;p18"/>
            <p:cNvPicPr preferRelativeResize="0"/>
            <p:nvPr/>
          </p:nvPicPr>
          <p:blipFill rotWithShape="1">
            <a:blip r:embed="rId3">
              <a:alphaModFix/>
            </a:blip>
            <a:srcRect b="65504" l="0" r="0" t="0"/>
            <a:stretch/>
          </p:blipFill>
          <p:spPr>
            <a:xfrm>
              <a:off x="2828895" y="844124"/>
              <a:ext cx="2456388" cy="315202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9" name="Google Shape;159;p1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59752" y="875093"/>
              <a:ext cx="2453099" cy="312555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0" name="Google Shape;160;p1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401327" y="844127"/>
              <a:ext cx="2458996" cy="20018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1" name="Google Shape;161;p18"/>
            <p:cNvSpPr txBox="1"/>
            <p:nvPr/>
          </p:nvSpPr>
          <p:spPr>
            <a:xfrm>
              <a:off x="3095066" y="318857"/>
              <a:ext cx="1924045" cy="5931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Biosharing</a:t>
              </a: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18"/>
            <p:cNvSpPr txBox="1"/>
            <p:nvPr/>
          </p:nvSpPr>
          <p:spPr>
            <a:xfrm>
              <a:off x="298351" y="318860"/>
              <a:ext cx="2489436" cy="5931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Identifiers.org</a:t>
              </a: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18"/>
            <p:cNvSpPr txBox="1"/>
            <p:nvPr/>
          </p:nvSpPr>
          <p:spPr>
            <a:xfrm>
              <a:off x="5826953" y="318857"/>
              <a:ext cx="1630021" cy="5931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Bio.tools</a:t>
              </a: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64" name="Google Shape;164;p1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788414" y="67991"/>
            <a:ext cx="1354457" cy="8465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197948" y="310400"/>
            <a:ext cx="1330521" cy="441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64271" y="102491"/>
            <a:ext cx="1636634" cy="9819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8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380250" y="310401"/>
            <a:ext cx="1555357" cy="48363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8"/>
          <p:cNvSpPr txBox="1"/>
          <p:nvPr/>
        </p:nvSpPr>
        <p:spPr>
          <a:xfrm>
            <a:off x="7822139" y="198273"/>
            <a:ext cx="53893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8"/>
          <p:cNvSpPr/>
          <p:nvPr/>
        </p:nvSpPr>
        <p:spPr>
          <a:xfrm rot="5400000">
            <a:off x="4514817" y="-3491958"/>
            <a:ext cx="169945" cy="8807063"/>
          </a:xfrm>
          <a:prstGeom prst="rightBracket">
            <a:avLst>
              <a:gd fmla="val 8333" name="adj"/>
            </a:avLst>
          </a:prstGeom>
          <a:noFill/>
          <a:ln cap="flat" cmpd="sng" w="63500">
            <a:solidFill>
              <a:srgbClr val="7F7F7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8"/>
          <p:cNvSpPr/>
          <p:nvPr/>
        </p:nvSpPr>
        <p:spPr>
          <a:xfrm rot="10800000">
            <a:off x="7465531" y="1029115"/>
            <a:ext cx="201276" cy="173514"/>
          </a:xfrm>
          <a:prstGeom prst="triangle">
            <a:avLst>
              <a:gd fmla="val 50000" name="adj"/>
            </a:avLst>
          </a:pr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4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8"/>
          <p:cNvSpPr/>
          <p:nvPr/>
        </p:nvSpPr>
        <p:spPr>
          <a:xfrm rot="10800000">
            <a:off x="4457110" y="1029115"/>
            <a:ext cx="201276" cy="173514"/>
          </a:xfrm>
          <a:prstGeom prst="triangle">
            <a:avLst>
              <a:gd fmla="val 50000" name="adj"/>
            </a:avLst>
          </a:pr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4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8"/>
          <p:cNvSpPr/>
          <p:nvPr/>
        </p:nvSpPr>
        <p:spPr>
          <a:xfrm rot="10800000">
            <a:off x="1549327" y="1027269"/>
            <a:ext cx="201276" cy="173514"/>
          </a:xfrm>
          <a:prstGeom prst="triangle">
            <a:avLst>
              <a:gd fmla="val 50000" name="adj"/>
            </a:avLst>
          </a:pr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4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oogle Shape;177;p19"/>
          <p:cNvGrpSpPr/>
          <p:nvPr/>
        </p:nvGrpSpPr>
        <p:grpSpPr>
          <a:xfrm>
            <a:off x="2439680" y="553368"/>
            <a:ext cx="4289546" cy="4966440"/>
            <a:chOff x="2246518" y="1109658"/>
            <a:chExt cx="4768521" cy="5520997"/>
          </a:xfrm>
        </p:grpSpPr>
        <p:sp>
          <p:nvSpPr>
            <p:cNvPr id="178" name="Google Shape;178;p19"/>
            <p:cNvSpPr/>
            <p:nvPr/>
          </p:nvSpPr>
          <p:spPr>
            <a:xfrm rot="1806802">
              <a:off x="2693362" y="3853819"/>
              <a:ext cx="2630874" cy="2270055"/>
            </a:xfrm>
            <a:prstGeom prst="triangle">
              <a:avLst>
                <a:gd fmla="val 50000" name="adj"/>
              </a:avLst>
            </a:prstGeom>
            <a:solidFill>
              <a:srgbClr val="C55A1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9"/>
            <p:cNvSpPr/>
            <p:nvPr/>
          </p:nvSpPr>
          <p:spPr>
            <a:xfrm rot="5400000">
              <a:off x="2064915" y="2761802"/>
              <a:ext cx="2633264" cy="2270057"/>
            </a:xfrm>
            <a:prstGeom prst="triangle">
              <a:avLst>
                <a:gd fmla="val 50000" name="adj"/>
              </a:avLst>
            </a:prstGeom>
            <a:solidFill>
              <a:srgbClr val="323F4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9"/>
            <p:cNvSpPr/>
            <p:nvPr/>
          </p:nvSpPr>
          <p:spPr>
            <a:xfrm rot="9035856">
              <a:off x="2674246" y="1657840"/>
              <a:ext cx="2633265" cy="2270055"/>
            </a:xfrm>
            <a:prstGeom prst="triangle">
              <a:avLst>
                <a:gd fmla="val 50000" name="adj"/>
              </a:avLst>
            </a:prstGeom>
            <a:solidFill>
              <a:srgbClr val="54813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9"/>
            <p:cNvSpPr/>
            <p:nvPr/>
          </p:nvSpPr>
          <p:spPr>
            <a:xfrm rot="-8962893">
              <a:off x="3947866" y="1621996"/>
              <a:ext cx="2633265" cy="2270055"/>
            </a:xfrm>
            <a:prstGeom prst="triangle">
              <a:avLst>
                <a:gd fmla="val 50000" name="adj"/>
              </a:avLst>
            </a:prstGeom>
            <a:solidFill>
              <a:srgbClr val="2F549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9"/>
            <p:cNvSpPr/>
            <p:nvPr/>
          </p:nvSpPr>
          <p:spPr>
            <a:xfrm rot="-1762601">
              <a:off x="3962204" y="3858598"/>
              <a:ext cx="2630875" cy="2270055"/>
            </a:xfrm>
            <a:prstGeom prst="triangle">
              <a:avLst>
                <a:gd fmla="val 50000" name="adj"/>
              </a:avLst>
            </a:prstGeom>
            <a:solidFill>
              <a:srgbClr val="7B7B7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9"/>
            <p:cNvSpPr txBox="1"/>
            <p:nvPr/>
          </p:nvSpPr>
          <p:spPr>
            <a:xfrm>
              <a:off x="3082576" y="5018486"/>
              <a:ext cx="1052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Tools</a:t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9"/>
            <p:cNvSpPr/>
            <p:nvPr/>
          </p:nvSpPr>
          <p:spPr>
            <a:xfrm rot="5400000">
              <a:off x="3405977" y="3379901"/>
              <a:ext cx="1190079" cy="1027107"/>
            </a:xfrm>
            <a:prstGeom prst="triangle">
              <a:avLst>
                <a:gd fmla="val 50000" name="adj"/>
              </a:avLst>
            </a:prstGeom>
            <a:solidFill>
              <a:srgbClr val="262626">
                <a:alpha val="4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9"/>
            <p:cNvSpPr/>
            <p:nvPr/>
          </p:nvSpPr>
          <p:spPr>
            <a:xfrm rot="9035856">
              <a:off x="3696371" y="2813965"/>
              <a:ext cx="1193870" cy="1030897"/>
            </a:xfrm>
            <a:prstGeom prst="triangle">
              <a:avLst>
                <a:gd fmla="val 50000" name="adj"/>
              </a:avLst>
            </a:prstGeom>
            <a:solidFill>
              <a:srgbClr val="262626">
                <a:alpha val="4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9"/>
            <p:cNvSpPr/>
            <p:nvPr/>
          </p:nvSpPr>
          <p:spPr>
            <a:xfrm rot="-8962893">
              <a:off x="4350203" y="2773792"/>
              <a:ext cx="1190079" cy="1030897"/>
            </a:xfrm>
            <a:prstGeom prst="triangle">
              <a:avLst>
                <a:gd fmla="val 50000" name="adj"/>
              </a:avLst>
            </a:prstGeom>
            <a:solidFill>
              <a:srgbClr val="262626">
                <a:alpha val="4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9"/>
            <p:cNvSpPr/>
            <p:nvPr/>
          </p:nvSpPr>
          <p:spPr>
            <a:xfrm rot="-1762601">
              <a:off x="4378785" y="3943855"/>
              <a:ext cx="1193870" cy="1030897"/>
            </a:xfrm>
            <a:prstGeom prst="triangle">
              <a:avLst>
                <a:gd fmla="val 50000" name="adj"/>
              </a:avLst>
            </a:prstGeom>
            <a:solidFill>
              <a:srgbClr val="262626">
                <a:alpha val="4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9"/>
            <p:cNvSpPr/>
            <p:nvPr/>
          </p:nvSpPr>
          <p:spPr>
            <a:xfrm rot="1806802">
              <a:off x="3727112" y="3938880"/>
              <a:ext cx="1193867" cy="1027107"/>
            </a:xfrm>
            <a:prstGeom prst="triangle">
              <a:avLst>
                <a:gd fmla="val 50000" name="adj"/>
              </a:avLst>
            </a:prstGeom>
            <a:solidFill>
              <a:srgbClr val="262626">
                <a:alpha val="4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9"/>
            <p:cNvSpPr/>
            <p:nvPr/>
          </p:nvSpPr>
          <p:spPr>
            <a:xfrm rot="-5327037">
              <a:off x="4535692" y="2735518"/>
              <a:ext cx="2633264" cy="2270057"/>
            </a:xfrm>
            <a:prstGeom prst="triangle">
              <a:avLst>
                <a:gd fmla="val 50000" name="adj"/>
              </a:avLst>
            </a:prstGeom>
            <a:solidFill>
              <a:srgbClr val="BF9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9"/>
            <p:cNvSpPr/>
            <p:nvPr/>
          </p:nvSpPr>
          <p:spPr>
            <a:xfrm rot="-5327037">
              <a:off x="4633429" y="3348331"/>
              <a:ext cx="1190079" cy="1027107"/>
            </a:xfrm>
            <a:prstGeom prst="triangle">
              <a:avLst>
                <a:gd fmla="val 50000" name="adj"/>
              </a:avLst>
            </a:prstGeom>
            <a:solidFill>
              <a:srgbClr val="262626">
                <a:alpha val="4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9"/>
            <p:cNvSpPr txBox="1"/>
            <p:nvPr/>
          </p:nvSpPr>
          <p:spPr>
            <a:xfrm>
              <a:off x="2966050" y="2147683"/>
              <a:ext cx="1421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Citation</a:t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9"/>
            <p:cNvSpPr txBox="1"/>
            <p:nvPr/>
          </p:nvSpPr>
          <p:spPr>
            <a:xfrm>
              <a:off x="4689595" y="2163912"/>
              <a:ext cx="1662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Identifiers</a:t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9"/>
            <p:cNvSpPr txBox="1"/>
            <p:nvPr/>
          </p:nvSpPr>
          <p:spPr>
            <a:xfrm>
              <a:off x="5481474" y="3587128"/>
              <a:ext cx="1421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Metrics</a:t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9"/>
            <p:cNvSpPr txBox="1"/>
            <p:nvPr/>
          </p:nvSpPr>
          <p:spPr>
            <a:xfrm>
              <a:off x="2396612" y="3628174"/>
              <a:ext cx="15462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Release</a:t>
              </a:r>
              <a:endParaRPr/>
            </a:p>
          </p:txBody>
        </p:sp>
        <p:sp>
          <p:nvSpPr>
            <p:cNvPr id="195" name="Google Shape;195;p19"/>
            <p:cNvSpPr txBox="1"/>
            <p:nvPr/>
          </p:nvSpPr>
          <p:spPr>
            <a:xfrm>
              <a:off x="4790223" y="5027518"/>
              <a:ext cx="1662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Interfaces</a:t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6" name="Google Shape;196;p19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0" i="0" lang="en-U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repositories</a:t>
            </a:r>
            <a:br>
              <a:rPr b="0" i="0" lang="en-U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metadata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0"/>
          <p:cNvPicPr preferRelativeResize="0"/>
          <p:nvPr/>
        </p:nvPicPr>
        <p:blipFill rotWithShape="1">
          <a:blip r:embed="rId3">
            <a:alphaModFix/>
          </a:blip>
          <a:srcRect b="0" l="6599" r="6390" t="0"/>
          <a:stretch/>
        </p:blipFill>
        <p:spPr>
          <a:xfrm>
            <a:off x="0" y="0"/>
            <a:ext cx="9144000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0"/>
          <p:cNvSpPr/>
          <p:nvPr/>
        </p:nvSpPr>
        <p:spPr>
          <a:xfrm rot="-8962893">
            <a:off x="5515156" y="651637"/>
            <a:ext cx="2368766" cy="2042039"/>
          </a:xfrm>
          <a:prstGeom prst="triangle">
            <a:avLst>
              <a:gd fmla="val 50000" name="adj"/>
            </a:avLst>
          </a:prstGeom>
          <a:solidFill>
            <a:srgbClr val="2F549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0"/>
          <p:cNvSpPr/>
          <p:nvPr/>
        </p:nvSpPr>
        <p:spPr>
          <a:xfrm rot="-8962893">
            <a:off x="5877080" y="1687741"/>
            <a:ext cx="1070541" cy="927348"/>
          </a:xfrm>
          <a:prstGeom prst="triangle">
            <a:avLst>
              <a:gd fmla="val 50000" name="adj"/>
            </a:avLst>
          </a:prstGeom>
          <a:solidFill>
            <a:srgbClr val="262626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20"/>
          <p:cNvSpPr txBox="1"/>
          <p:nvPr/>
        </p:nvSpPr>
        <p:spPr>
          <a:xfrm>
            <a:off x="6210826" y="1139125"/>
            <a:ext cx="14673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Identifiers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1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0" i="0" lang="en-U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1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Most Life sciences data repositories are </a:t>
            </a:r>
            <a:r>
              <a:rPr b="1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missing</a:t>
            </a: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 home page providing </a:t>
            </a:r>
            <a:r>
              <a:rPr b="1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information about themselves with consistent structured data</a:t>
            </a: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that would help search engines and registries to index them.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Several </a:t>
            </a:r>
            <a:r>
              <a:rPr b="1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registries</a:t>
            </a: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(eg. biosharing, bio.tools, identifiers.org, ...) maintain </a:t>
            </a:r>
            <a:r>
              <a:rPr b="1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overlapping efforts to collect certain metadata </a:t>
            </a: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(eg. title, description, keywords, ...) about “data repositories” (eg. UniProt Knowledgebase, Human Protein Atlas, Protein Data Bank, ...)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Most of these registries have a </a:t>
            </a:r>
            <a:r>
              <a:rPr b="1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manual curation process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is </a:t>
            </a:r>
            <a:r>
              <a:rPr b="1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lack of consistency between the metadata </a:t>
            </a: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collected by these registries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